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embeddedFontLst>
    <p:embeddedFont>
      <p:font typeface="Gill Sans" charset="0"/>
      <p:regular r:id="rId57"/>
      <p:bold r:id="rId58"/>
    </p:embeddedFont>
    <p:embeddedFont>
      <p:font typeface="Helvetica Neue" charset="0"/>
      <p:regular r:id="rId59"/>
      <p:bold r:id="rId60"/>
      <p:italic r:id="rId61"/>
      <p:boldItalic r:id="rId62"/>
    </p:embeddedFont>
    <p:embeddedFont>
      <p:font typeface="Verdana" pitchFamily="34" charset="0"/>
      <p:regular r:id="rId63"/>
      <p:bold r:id="rId64"/>
      <p:italic r:id="rId65"/>
      <p:boldItalic r:id="rId66"/>
    </p:embeddedFont>
    <p:embeddedFont>
      <p:font typeface="Bookman Old Style" pitchFamily="18" charset="0"/>
      <p:regular r:id="rId67"/>
      <p:bold r:id="rId68"/>
      <p:italic r:id="rId69"/>
      <p:boldItalic r:id="rId70"/>
    </p:embeddedFont>
    <p:embeddedFont>
      <p:font typeface="Calibri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jV4CvvD6qEj5WcuKgWrRbtI4jj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66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i="0"/>
          </a:p>
        </p:txBody>
      </p:sp>
      <p:sp>
        <p:nvSpPr>
          <p:cNvPr id="458" name="Google Shape;45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Google Shape;59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3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3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3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4" name="Google Shape;24;p53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62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84" name="Google Shape;84;p62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2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62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2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62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62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2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92" name="Google Shape;92;p62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99" name="Google Shape;99;p6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4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06" name="Google Shape;106;p64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4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4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4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7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5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6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6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7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7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7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7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8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78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8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78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7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9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7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32" name="Google Shape;32;p5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0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0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80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8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8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8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1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1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81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7" name="Google Shape;177;p8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8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2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2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p82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8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8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8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3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3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8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8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8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4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84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84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0" name="Google Shape;200;p8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8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8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3" name="Google Shape;203;p84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04" name="Google Shape;204;p84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5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85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8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8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8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6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86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86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86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86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86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86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1" name="Google Shape;221;p8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8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8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7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87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87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9" name="Google Shape;229;p87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p87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1" name="Google Shape;231;p87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" name="Google Shape;232;p87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3" name="Google Shape;233;p87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4" name="Google Shape;234;p87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" name="Google Shape;235;p87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6" name="Google Shape;236;p8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8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8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8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88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79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8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8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8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9"/>
          <p:cNvSpPr txBox="1">
            <a:spLocks noGrp="1"/>
          </p:cNvSpPr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89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1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8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8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8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, Top and Bottom">
  <p:cSld name="2 Content, Top and Bot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1"/>
          </p:nvPr>
        </p:nvSpPr>
        <p:spPr>
          <a:xfrm>
            <a:off x="872067" y="2286001"/>
            <a:ext cx="10464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body" idx="2"/>
          </p:nvPr>
        </p:nvSpPr>
        <p:spPr>
          <a:xfrm>
            <a:off x="872067" y="4302966"/>
            <a:ext cx="10464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6" name="Google Shape;46;p5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4" name="Google Shape;54;p57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0" name="Google Shape;60;p5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6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1" name="Google Shape;71;p6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61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61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1" name="Google Shape;81;p6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5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5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7" name="Google Shape;17;p52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72" descr="\\DROBO-FS\QuickDrops\JB\PPTX NG\Droplets\LightingOverlay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2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72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1" name="Google Shape;111;p7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7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7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"/>
          <p:cNvSpPr txBox="1">
            <a:spLocks noGrp="1"/>
          </p:cNvSpPr>
          <p:nvPr>
            <p:ph type="ctrTitle"/>
          </p:nvPr>
        </p:nvSpPr>
        <p:spPr>
          <a:xfrm>
            <a:off x="1524000" y="1528763"/>
            <a:ext cx="9144000" cy="8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5940"/>
              <a:buFont typeface="Gill Sans"/>
              <a:buNone/>
            </a:pPr>
            <a:r>
              <a:rPr lang="en-US" sz="5940" b="1">
                <a:solidFill>
                  <a:srgbClr val="891631"/>
                </a:solidFill>
              </a:rPr>
              <a:t>PROCESS CONCEPT</a:t>
            </a:r>
            <a:endParaRPr/>
          </a:p>
        </p:txBody>
      </p:sp>
      <p:sp>
        <p:nvSpPr>
          <p:cNvPr id="258" name="Google Shape;258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103022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-US" sz="1665" b="1"/>
              <a:t>REFERENCES: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-US" sz="1665"/>
              <a:t>“OPERATING SYSTEM CONCEPTS” 9</a:t>
            </a:r>
            <a:r>
              <a:rPr lang="en-US" sz="1665" baseline="30000"/>
              <a:t>TH</a:t>
            </a:r>
            <a:r>
              <a:rPr lang="en-US" sz="1665"/>
              <a:t> EDITION BY ABRAHAM SILBERSCHATZ, PETER BAER GALVIN AND GREG GAGNE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-US" sz="1665"/>
              <a:t>“OPERATING SYSTEMS: INTERNALS AND DESIGN PRINCIPLES”, 7TH EDITION BY WILLIAM STALLINGS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2426"/>
              <a:buFont typeface="Arial"/>
              <a:buAutoNum type="arabicPeriod"/>
            </a:pPr>
            <a:r>
              <a:rPr lang="en-US" sz="1600"/>
              <a:t>NPTEL lectures on “Introduction to Operating Systems” by Prof. Chester Rebeiro, IIT Madras https://nptel.ac.in/courses/106106144/ </a:t>
            </a:r>
            <a:endParaRPr sz="1665"/>
          </a:p>
          <a:p>
            <a:pPr marL="342900" lvl="0" indent="-237172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None/>
            </a:pPr>
            <a:endParaRPr sz="1665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endParaRPr sz="166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>
            <a:spLocks noGrp="1"/>
          </p:cNvSpPr>
          <p:nvPr>
            <p:ph type="title"/>
          </p:nvPr>
        </p:nvSpPr>
        <p:spPr>
          <a:xfrm>
            <a:off x="493987" y="220637"/>
            <a:ext cx="8967077" cy="114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5B0E21"/>
                </a:solidFill>
              </a:rPr>
              <a:t>TRACE AND DISPATCHER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653805" y="912638"/>
            <a:ext cx="999317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TRACE monitors and notes execution sequence of instructions. It also keeps record of process interleaving while executing.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DISPATCHER is a small program in operating system that helps in switching processor the from one process to another</a:t>
            </a: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2" name="Google Shape;32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1532" y="2217684"/>
            <a:ext cx="4317588" cy="451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987" y="2681615"/>
            <a:ext cx="6840071" cy="405012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5773420" y="6483474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Fig. 3.2 and 3.3 from Ref.2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 txBox="1">
            <a:spLocks noGrp="1"/>
          </p:cNvSpPr>
          <p:nvPr>
            <p:ph type="title"/>
          </p:nvPr>
        </p:nvSpPr>
        <p:spPr>
          <a:xfrm>
            <a:off x="2538194" y="13506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SWITCHING Between PROCESSES</a:t>
            </a:r>
            <a:endParaRPr/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66" y="978775"/>
            <a:ext cx="9701047" cy="545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3.4 from Ref.1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81" y="353060"/>
            <a:ext cx="5963920" cy="606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246" y="2521583"/>
            <a:ext cx="6074754" cy="14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"/>
          <p:cNvSpPr txBox="1"/>
          <p:nvPr/>
        </p:nvSpPr>
        <p:spPr>
          <a:xfrm>
            <a:off x="6482080" y="513080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3.4 from Ref.2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2273300" y="956333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THREADS</a:t>
            </a:r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2406323" y="1997678"/>
            <a:ext cx="8944849" cy="398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can be divided into multiple light weight executable entities to parallelize the task.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are called Threads.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Suppose a process consists of multiple program counters (PC)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Code of a process can be executed from multiple locations or instructions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 txBox="1">
            <a:spLocks noGrp="1"/>
          </p:cNvSpPr>
          <p:nvPr>
            <p:ph type="title"/>
          </p:nvPr>
        </p:nvSpPr>
        <p:spPr>
          <a:xfrm>
            <a:off x="1451303" y="651522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PROCESS SCHEDULING</a:t>
            </a:r>
            <a:endParaRPr/>
          </a:p>
        </p:txBody>
      </p:sp>
      <p:sp>
        <p:nvSpPr>
          <p:cNvPr id="351" name="Google Shape;351;p14"/>
          <p:cNvSpPr txBox="1">
            <a:spLocks noGrp="1"/>
          </p:cNvSpPr>
          <p:nvPr>
            <p:ph type="body" idx="1"/>
          </p:nvPr>
        </p:nvSpPr>
        <p:spPr>
          <a:xfrm>
            <a:off x="1570585" y="2194908"/>
            <a:ext cx="9675483" cy="49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Multiple processes share same CPU in time sharing systems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is required to maximize CPU utilization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should not hold processor while it is busy some other tasks like I/O activity.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quick processes switching is required onto CPU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 txBox="1">
            <a:spLocks noGrp="1"/>
          </p:cNvSpPr>
          <p:nvPr>
            <p:ph type="title"/>
          </p:nvPr>
        </p:nvSpPr>
        <p:spPr>
          <a:xfrm>
            <a:off x="1451303" y="683054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PROCESS SCHEDULING</a:t>
            </a:r>
            <a:endParaRPr/>
          </a:p>
        </p:txBody>
      </p:sp>
      <p:sp>
        <p:nvSpPr>
          <p:cNvPr id="357" name="Google Shape;357;p15"/>
          <p:cNvSpPr txBox="1">
            <a:spLocks noGrp="1"/>
          </p:cNvSpPr>
          <p:nvPr>
            <p:ph type="body" idx="1"/>
          </p:nvPr>
        </p:nvSpPr>
        <p:spPr>
          <a:xfrm>
            <a:off x="1570585" y="954689"/>
            <a:ext cx="9675483" cy="49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A Process scheduler </a:t>
            </a:r>
            <a:r>
              <a:rPr lang="en-US"/>
              <a:t>selects the next process for execution on CPU while multiple are available to run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maintains scheduling queues of processes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I/O or Device queues:</a:t>
            </a:r>
            <a:r>
              <a:rPr lang="en-US"/>
              <a:t> consist of processes waiting to get access to an I/O device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Ready queue: </a:t>
            </a:r>
            <a:r>
              <a:rPr lang="en-US"/>
              <a:t>It is a queue of processes which are waiting in main memory to execute in CPU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Processes switches from one queue to another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"/>
          <p:cNvSpPr txBox="1">
            <a:spLocks noGrp="1"/>
          </p:cNvSpPr>
          <p:nvPr>
            <p:ph type="title"/>
          </p:nvPr>
        </p:nvSpPr>
        <p:spPr>
          <a:xfrm>
            <a:off x="2498725" y="236538"/>
            <a:ext cx="79835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US" sz="2400"/>
              <a:t>READY QUEUE AND VARIOUS I/O DEVICE QUEUES</a:t>
            </a:r>
            <a:endParaRPr/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704" y="1025632"/>
            <a:ext cx="8114336" cy="53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6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3.5 from Ref.1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229754" y="112986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1">
                <a:latin typeface="Helvetica Neue"/>
                <a:ea typeface="Helvetica Neue"/>
                <a:cs typeface="Helvetica Neue"/>
                <a:sym typeface="Helvetica Neue"/>
              </a:rPr>
              <a:t>QUEUEING DIAGRAM</a:t>
            </a:r>
            <a:endParaRPr sz="2800"/>
          </a:p>
        </p:txBody>
      </p:sp>
      <p:pic>
        <p:nvPicPr>
          <p:cNvPr id="370" name="Google Shape;370;p17" descr="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488" y="1966914"/>
            <a:ext cx="65468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7"/>
          <p:cNvSpPr txBox="1"/>
          <p:nvPr/>
        </p:nvSpPr>
        <p:spPr>
          <a:xfrm>
            <a:off x="2332039" y="1303338"/>
            <a:ext cx="6975475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488950" marR="0" lvl="0" indent="-386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17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Fig. 3.6 from Ref.1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 txBox="1"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SCHEDULERS</a:t>
            </a:r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body" idx="1"/>
          </p:nvPr>
        </p:nvSpPr>
        <p:spPr>
          <a:xfrm>
            <a:off x="1219200" y="1019506"/>
            <a:ext cx="10300138" cy="515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Processes are usually stored to a secondary storage device (like a disk) for later execution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For execution OS brings them to main memory (RAM)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Processes are classified as: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I/O-bound process</a:t>
            </a:r>
            <a:r>
              <a:rPr lang="en-US"/>
              <a:t> – These processes majorly spends time performing I/O activities than doing computations using CPU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CPU-bound process </a:t>
            </a:r>
            <a:r>
              <a:rPr lang="en-US"/>
              <a:t>– – These processes majorly perform computations using CPU</a:t>
            </a: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3366FF"/>
              </a:solidFill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portion of the OS responsible for selecting processes to be brought to main memory/ ready queue is </a:t>
            </a:r>
            <a:r>
              <a:rPr lang="en-US" sz="1800" b="1"/>
              <a:t>Long-term scheduler  </a:t>
            </a:r>
            <a:r>
              <a:rPr lang="en-US" sz="1800"/>
              <a:t>(or </a:t>
            </a:r>
            <a:r>
              <a:rPr lang="en-US" sz="1800" b="1"/>
              <a:t>job scheduler</a:t>
            </a:r>
            <a:r>
              <a:rPr lang="en-US" sz="1800"/>
              <a:t>). 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is called less-frequently (like in seconds, minutes)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decides the </a:t>
            </a:r>
            <a:r>
              <a:rPr lang="en-US" b="1"/>
              <a:t>degree of multiprogramming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should select a proper combination of I/O bound and CPU bound processes</a:t>
            </a: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7594" y="4023329"/>
            <a:ext cx="7717538" cy="280713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9"/>
          <p:cNvSpPr txBox="1"/>
          <p:nvPr/>
        </p:nvSpPr>
        <p:spPr>
          <a:xfrm>
            <a:off x="714702" y="987508"/>
            <a:ext cx="11119945" cy="280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48895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portion of the OS responsible for selecting processes which can be executed next in CPU is called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Short-term scheduler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(or </a:t>
            </a:r>
            <a:r>
              <a:rPr lang="en-US"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CPU scheduler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060450" marR="0" lvl="1" indent="-407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Few system have only this scheduler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60450" marR="0" lvl="1" indent="-407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is called frequently (like in milliseconds)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2462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8895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Medium-term scheduler: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used to reduce the degree of multiple programming.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60450" marR="0" lvl="1" indent="-407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performs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swapping of processes.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swaps processes from memory to disk and vice-versa</a:t>
            </a:r>
            <a:endParaRPr sz="18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8895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88950" marR="0" lvl="0" indent="-38608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861848" y="182563"/>
            <a:ext cx="934895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SCHEDULERS (CONTD.)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98450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3.7 from Ref.1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4D59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254D59"/>
                </a:solidFill>
              </a:rPr>
              <a:t>WHY WE NEED OPERATING SYSTEMS</a:t>
            </a:r>
            <a:endParaRPr/>
          </a:p>
        </p:txBody>
      </p:sp>
      <p:sp>
        <p:nvSpPr>
          <p:cNvPr id="265" name="Google Shape;265;p2"/>
          <p:cNvSpPr txBox="1">
            <a:spLocks noGrp="1"/>
          </p:cNvSpPr>
          <p:nvPr>
            <p:ph type="body" idx="1"/>
          </p:nvPr>
        </p:nvSpPr>
        <p:spPr>
          <a:xfrm>
            <a:off x="1056640" y="1963955"/>
            <a:ext cx="5253176" cy="40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Programmers develop applications to perform some task over computer. 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endParaRPr sz="220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is not efficient to write applications for a particular hardware platform.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66" name="Google Shape;266;p2"/>
          <p:cNvSpPr txBox="1">
            <a:spLocks noGrp="1"/>
          </p:cNvSpPr>
          <p:nvPr>
            <p:ph type="body" idx="2"/>
          </p:nvPr>
        </p:nvSpPr>
        <p:spPr>
          <a:xfrm>
            <a:off x="6309816" y="2042160"/>
            <a:ext cx="5588228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OS act as secure and efficient interface between the applications and the hardware resources.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OS provides a uniform access to resources when requested by applications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"/>
          <p:cNvSpPr txBox="1">
            <a:spLocks noGrp="1"/>
          </p:cNvSpPr>
          <p:nvPr>
            <p:ph type="title"/>
          </p:nvPr>
        </p:nvSpPr>
        <p:spPr>
          <a:xfrm>
            <a:off x="1981200" y="91292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CONTEXT SWITCH</a:t>
            </a:r>
            <a:endParaRPr/>
          </a:p>
        </p:txBody>
      </p:sp>
      <p:sp>
        <p:nvSpPr>
          <p:cNvPr id="392" name="Google Shape;392;p20"/>
          <p:cNvSpPr txBox="1">
            <a:spLocks noGrp="1"/>
          </p:cNvSpPr>
          <p:nvPr>
            <p:ph type="body" idx="1"/>
          </p:nvPr>
        </p:nvSpPr>
        <p:spPr>
          <a:xfrm>
            <a:off x="357352" y="1797269"/>
            <a:ext cx="1158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Sometimes OS interrupts CPU from performing its current task to run a kernel routine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 CPU switches to another process when CPU usage of one process is either complete or interrupted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Context switching </a:t>
            </a:r>
            <a:r>
              <a:rPr lang="en-US"/>
              <a:t>means saving the current state of a running process so that it can be restored.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helps in saving the state of the old process and loading the saved state for the new process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PCB </a:t>
            </a:r>
            <a:r>
              <a:rPr lang="en-US"/>
              <a:t>provides the </a:t>
            </a:r>
            <a:r>
              <a:rPr lang="en-US" b="1"/>
              <a:t>Context/state </a:t>
            </a:r>
            <a:r>
              <a:rPr lang="en-US"/>
              <a:t>of a process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Context-switch time is an overhead; not a useful work for the system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Complex OS and PCB increases the switching time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Time also depends on hardware support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1981200" y="66089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OPERATIONS ON PROCESSES</a:t>
            </a:r>
            <a:endParaRPr/>
          </a:p>
        </p:txBody>
      </p:sp>
      <p:sp>
        <p:nvSpPr>
          <p:cNvPr id="398" name="Google Shape;398;p21"/>
          <p:cNvSpPr txBox="1">
            <a:spLocks noGrp="1"/>
          </p:cNvSpPr>
          <p:nvPr>
            <p:ph type="body" idx="1"/>
          </p:nvPr>
        </p:nvSpPr>
        <p:spPr>
          <a:xfrm>
            <a:off x="2355850" y="2231974"/>
            <a:ext cx="7480300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System must provide mechanisms for: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process creation,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process termination,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and so 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>
            <a:spLocks noGrp="1"/>
          </p:cNvSpPr>
          <p:nvPr>
            <p:ph type="title"/>
          </p:nvPr>
        </p:nvSpPr>
        <p:spPr>
          <a:xfrm>
            <a:off x="2572809" y="0"/>
            <a:ext cx="6554787" cy="86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891631"/>
                </a:solidFill>
              </a:rPr>
              <a:t>TWO-STATE DIAGRAM</a:t>
            </a:r>
            <a:endParaRPr/>
          </a:p>
        </p:txBody>
      </p:sp>
      <p:pic>
        <p:nvPicPr>
          <p:cNvPr id="405" name="Google Shape;40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3280" y="480321"/>
            <a:ext cx="8107680" cy="61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2"/>
          <p:cNvSpPr txBox="1"/>
          <p:nvPr/>
        </p:nvSpPr>
        <p:spPr>
          <a:xfrm>
            <a:off x="6268720" y="6605281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>
        <p14:flash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23"/>
          <p:cNvGraphicFramePr>
            <a:graphicFrameLocks noSelect="1"/>
          </p:cNvGraphicFramePr>
          <p:nvPr/>
        </p:nvGraphicFramePr>
        <p:xfrm>
          <a:off x="1311435" y="1383424"/>
          <a:ext cx="9569129" cy="4409089"/>
        </p:xfrm>
        <a:graphic>
          <a:graphicData uri="http://schemas.openxmlformats.org/presentationml/2006/ole">
            <p:oleObj spid="_x0000_m1026" r:id="rId4" imgW="0" imgH="0" progId="Word.Document.12">
              <p:embed/>
            </p:oleObj>
          </a:graphicData>
        </a:graphic>
      </p:graphicFrame>
      <p:sp>
        <p:nvSpPr>
          <p:cNvPr id="413" name="Google Shape;413;p23"/>
          <p:cNvSpPr txBox="1">
            <a:spLocks noGrp="1"/>
          </p:cNvSpPr>
          <p:nvPr>
            <p:ph type="title"/>
          </p:nvPr>
        </p:nvSpPr>
        <p:spPr>
          <a:xfrm>
            <a:off x="1739461" y="290349"/>
            <a:ext cx="8077200" cy="82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2400"/>
              <a:buFont typeface="Gill Sans"/>
              <a:buNone/>
            </a:pPr>
            <a:r>
              <a:rPr lang="en-US" b="1">
                <a:solidFill>
                  <a:srgbClr val="891631"/>
                </a:solidFill>
              </a:rPr>
              <a:t>REASONS FOR PROCESS CREATION</a:t>
            </a:r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4637152" y="5265039"/>
            <a:ext cx="6101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 when a process requests the OS to create another process</a:t>
            </a:r>
            <a:endParaRPr sz="1800" b="1" i="1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3517900" y="5792513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3.1 from Ref.2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>
            <a:spLocks noGrp="1"/>
          </p:cNvSpPr>
          <p:nvPr>
            <p:ph type="title"/>
          </p:nvPr>
        </p:nvSpPr>
        <p:spPr>
          <a:xfrm>
            <a:off x="1981200" y="492726"/>
            <a:ext cx="8434552" cy="7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b="1"/>
              <a:t>PROCESS CREATION</a:t>
            </a:r>
            <a:endParaRPr/>
          </a:p>
        </p:txBody>
      </p:sp>
      <p:sp>
        <p:nvSpPr>
          <p:cNvPr id="421" name="Google Shape;421;p24"/>
          <p:cNvSpPr txBox="1">
            <a:spLocks noGrp="1"/>
          </p:cNvSpPr>
          <p:nvPr>
            <p:ph type="body" idx="1"/>
          </p:nvPr>
        </p:nvSpPr>
        <p:spPr>
          <a:xfrm>
            <a:off x="1828800" y="1368097"/>
            <a:ext cx="9049408" cy="469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can create another process by requesting OS.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processes are called </a:t>
            </a:r>
            <a:r>
              <a:rPr lang="en-US" b="1"/>
              <a:t>Parent </a:t>
            </a:r>
            <a:r>
              <a:rPr lang="en-US"/>
              <a:t>process and </a:t>
            </a:r>
            <a:r>
              <a:rPr lang="en-US" b="1"/>
              <a:t>children </a:t>
            </a:r>
            <a:r>
              <a:rPr lang="en-US"/>
              <a:t>processes, respectively.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 may result in creating a </a:t>
            </a:r>
            <a:r>
              <a:rPr lang="en-US" b="1"/>
              <a:t>tree</a:t>
            </a:r>
            <a:r>
              <a:rPr lang="en-US"/>
              <a:t> of processes</a:t>
            </a:r>
            <a:endParaRPr sz="80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has a unique </a:t>
            </a:r>
            <a:r>
              <a:rPr lang="en-US" b="1"/>
              <a:t>process identifier </a:t>
            </a:r>
            <a:r>
              <a:rPr lang="en-US"/>
              <a:t>(</a:t>
            </a:r>
            <a:r>
              <a:rPr lang="en-US" b="1"/>
              <a:t>pid</a:t>
            </a:r>
            <a:r>
              <a:rPr lang="en-US"/>
              <a:t>)</a:t>
            </a:r>
            <a:endParaRPr/>
          </a:p>
          <a:p>
            <a:pPr marL="228600" lvl="0" indent="-101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 b="1"/>
              <a:t>Resource Sharing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A Parent process has to distribute its resources among its children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It prevents any process from creating too many child processes as it may </a:t>
            </a:r>
            <a:r>
              <a:rPr lang="en-US" sz="1800"/>
              <a:t>overload the system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A child process can acquire its resources either from its parent or directly from the operating system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"/>
          <p:cNvSpPr txBox="1">
            <a:spLocks noGrp="1"/>
          </p:cNvSpPr>
          <p:nvPr>
            <p:ph type="title"/>
          </p:nvPr>
        </p:nvSpPr>
        <p:spPr>
          <a:xfrm>
            <a:off x="1981200" y="829055"/>
            <a:ext cx="8434552" cy="7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b="1"/>
              <a:t>PROCESS CREATION</a:t>
            </a:r>
            <a:endParaRPr/>
          </a:p>
        </p:txBody>
      </p:sp>
      <p:sp>
        <p:nvSpPr>
          <p:cNvPr id="427" name="Google Shape;427;p25"/>
          <p:cNvSpPr txBox="1"/>
          <p:nvPr/>
        </p:nvSpPr>
        <p:spPr>
          <a:xfrm>
            <a:off x="717329" y="2005720"/>
            <a:ext cx="1095966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 Execution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 and children processes may execute simultaneously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 waits to terminate until all its children terminate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Address-space options for the new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child process is a copy of its parent process.</a:t>
            </a:r>
            <a:endParaRPr/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They both have same program and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>
            <a:spLocks noGrp="1"/>
          </p:cNvSpPr>
          <p:nvPr>
            <p:ph type="title"/>
          </p:nvPr>
        </p:nvSpPr>
        <p:spPr>
          <a:xfrm>
            <a:off x="1448350" y="110364"/>
            <a:ext cx="761682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b="1"/>
              <a:t>CREATING PROCESS IN UNIX</a:t>
            </a:r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body" idx="1"/>
          </p:nvPr>
        </p:nvSpPr>
        <p:spPr>
          <a:xfrm>
            <a:off x="569360" y="1031024"/>
            <a:ext cx="11013039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fork(): </a:t>
            </a: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This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system call creates new process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The parent and the child both continue the execution starting from the instruction just after the fork()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Fork returns 0 to the child process and pid of child to the parent</a:t>
            </a:r>
            <a:endParaRPr/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2000" b="1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exec(): </a:t>
            </a: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a fork(), the parent or the child process uses the exec() system call to replace the memory space of process with a new program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Parent can use wait() to leave the ready queue until its children terminate</a:t>
            </a:r>
            <a:endParaRPr/>
          </a:p>
        </p:txBody>
      </p:sp>
      <p:pic>
        <p:nvPicPr>
          <p:cNvPr id="434" name="Google Shape;434;p27" descr="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0202" y="4636604"/>
            <a:ext cx="6996198" cy="185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1502979" y="161926"/>
            <a:ext cx="9247571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1"/>
              <a:t>C PROGRAM FORKING SEPARATE PROCESS</a:t>
            </a:r>
            <a:endParaRPr/>
          </a:p>
        </p:txBody>
      </p:sp>
      <p:pic>
        <p:nvPicPr>
          <p:cNvPr id="440" name="Google Shape;440;p28" descr="Screen Shot 2012-12-04 at 11.21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7437" y="627589"/>
            <a:ext cx="6298653" cy="5844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8"/>
          <p:cNvSpPr txBox="1"/>
          <p:nvPr/>
        </p:nvSpPr>
        <p:spPr>
          <a:xfrm>
            <a:off x="3345267" y="6414997"/>
            <a:ext cx="6101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3.9 Creating a separate process using the UNIX fork() system call Ref.1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>
            <a:spLocks noGrp="1"/>
          </p:cNvSpPr>
          <p:nvPr>
            <p:ph type="title"/>
          </p:nvPr>
        </p:nvSpPr>
        <p:spPr>
          <a:xfrm>
            <a:off x="1090613" y="414211"/>
            <a:ext cx="7824788" cy="114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891631"/>
                </a:solidFill>
              </a:rPr>
              <a:t>PROCESS TERMINATION</a:t>
            </a:r>
            <a:endParaRPr/>
          </a:p>
        </p:txBody>
      </p:sp>
      <p:sp>
        <p:nvSpPr>
          <p:cNvPr id="448" name="Google Shape;448;p29"/>
          <p:cNvSpPr txBox="1">
            <a:spLocks noGrp="1"/>
          </p:cNvSpPr>
          <p:nvPr>
            <p:ph type="body" idx="1"/>
          </p:nvPr>
        </p:nvSpPr>
        <p:spPr>
          <a:xfrm>
            <a:off x="2182812" y="2117835"/>
            <a:ext cx="9536221" cy="384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2220"/>
              <a:t>Methods available to terminate a process: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HALT instruction or an explicit OS service call can be used for termination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Close or Logoff application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Unix uses </a:t>
            </a:r>
            <a:r>
              <a:rPr lang="en-US" sz="2220" b="1"/>
              <a:t>exit() </a:t>
            </a:r>
            <a:r>
              <a:rPr lang="en-US" sz="2220"/>
              <a:t>system call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Parent process receives a status value from child process using wait() system call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Resources of the terminating process are deallocated like I/O buffers, files, physical and virtual memory</a:t>
            </a:r>
            <a:endParaRPr sz="22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861848" y="446329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b="1"/>
              <a:t>PROCESS TERMINATION</a:t>
            </a:r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body" idx="1"/>
          </p:nvPr>
        </p:nvSpPr>
        <p:spPr>
          <a:xfrm>
            <a:off x="861848" y="1345330"/>
            <a:ext cx="10741573" cy="477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abort(): </a:t>
            </a:r>
            <a:r>
              <a:rPr lang="en-US"/>
              <a:t>Parents can use it to terminate the execution of children processes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Reasons: 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child exceeds allocated resources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utility of child and it assigned task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Parent wants to terminate and the operating systems does not allow a child to continue if its parent terminates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/>
              <a:t>Cascading termination: </a:t>
            </a:r>
            <a:r>
              <a:rPr lang="en-US"/>
              <a:t>Termination of a process leads to the termination of all its children and grandchildren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Exit() </a:t>
            </a:r>
            <a:r>
              <a:rPr lang="en-US"/>
              <a:t>returns status information and the pid of the terminated process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pid = wait(&amp;status);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no parent waiting (i.e. did not invoke </a:t>
            </a:r>
            <a:r>
              <a:rPr lang="en-US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wait()</a:t>
            </a:r>
            <a:r>
              <a:rPr lang="en-US"/>
              <a:t>) then child process becomes </a:t>
            </a:r>
            <a:r>
              <a:rPr lang="en-US" b="1"/>
              <a:t>Zombie</a:t>
            </a:r>
            <a:endParaRPr b="1">
              <a:solidFill>
                <a:srgbClr val="3366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parent terminated without invoking</a:t>
            </a:r>
            <a:r>
              <a:rPr lang="en-US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wait</a:t>
            </a:r>
            <a:r>
              <a:rPr lang="en-US"/>
              <a:t> , process becomes </a:t>
            </a:r>
            <a:r>
              <a:rPr lang="en-US" b="1"/>
              <a:t>Orphan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Gill Sans"/>
              <a:buNone/>
            </a:pPr>
            <a:r>
              <a:rPr lang="en-US">
                <a:solidFill>
                  <a:srgbClr val="5B0E21"/>
                </a:solidFill>
              </a:rPr>
              <a:t>WHAT DOES OS MANAGES?</a:t>
            </a:r>
            <a:endParaRPr/>
          </a:p>
        </p:txBody>
      </p:sp>
      <p:sp>
        <p:nvSpPr>
          <p:cNvPr id="273" name="Google Shape;273;p3"/>
          <p:cNvSpPr txBox="1">
            <a:spLocks noGrp="1"/>
          </p:cNvSpPr>
          <p:nvPr>
            <p:ph type="body" idx="1"/>
          </p:nvPr>
        </p:nvSpPr>
        <p:spPr>
          <a:xfrm>
            <a:off x="1923393" y="1853754"/>
            <a:ext cx="9220200" cy="380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provides resources to multiple applications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24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helps multiple applications to use processor simultaneously by switching processor among applications.</a:t>
            </a:r>
            <a:endParaRPr/>
          </a:p>
          <a:p>
            <a:pPr marL="228600" lvl="0" indent="-863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24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All applications make progress concurrently.</a:t>
            </a:r>
            <a:endParaRPr/>
          </a:p>
          <a:p>
            <a:pPr marL="228600" lvl="0" indent="-863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24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helps in efficiently sharing Processor and I/O devices among applications.</a:t>
            </a:r>
            <a:endParaRPr/>
          </a:p>
          <a:p>
            <a:pPr marL="228600" lvl="0" indent="-1485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endParaRPr sz="12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32849" y="58383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 sz="3600" b="1"/>
              <a:t>FIVE-STATE DIAGRAM</a:t>
            </a:r>
            <a:endParaRPr/>
          </a:p>
        </p:txBody>
      </p:sp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63" y="820383"/>
            <a:ext cx="7287575" cy="281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563" y="3660033"/>
            <a:ext cx="7325697" cy="313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0591" y="339001"/>
            <a:ext cx="4328294" cy="474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 txBox="1"/>
          <p:nvPr/>
        </p:nvSpPr>
        <p:spPr>
          <a:xfrm>
            <a:off x="7896860" y="5444272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3.6 and 3.7 from Ref.2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4400">
        <p14:honeycomb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2487613" y="635259"/>
            <a:ext cx="7824788" cy="122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4D59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254D59"/>
                </a:solidFill>
              </a:rPr>
              <a:t>SUSPENDED PROCESSES</a:t>
            </a:r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body" idx="1"/>
          </p:nvPr>
        </p:nvSpPr>
        <p:spPr>
          <a:xfrm>
            <a:off x="2178049" y="1345326"/>
            <a:ext cx="9015467" cy="470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1"/>
              <a:t>Swapping</a:t>
            </a:r>
            <a:endParaRPr/>
          </a:p>
          <a:p>
            <a:pPr marL="0" lvl="1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Scenario:  Ready queue is full. Processes in ready queue are blocked and waiting to complete an I/O activity. Processor is idle. </a:t>
            </a:r>
            <a:endParaRPr/>
          </a:p>
          <a:p>
            <a:pPr marL="0" lvl="1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Solution:  No processes in main memory are in the Ready state, the OS swaps one of the blocked processes out on to disk into a suspend queue</a:t>
            </a:r>
            <a:endParaRPr/>
          </a:p>
          <a:p>
            <a:pPr marL="161925" lvl="2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After swapping-out operation, OS has two choices:</a:t>
            </a:r>
            <a:endParaRPr/>
          </a:p>
          <a:p>
            <a:pPr marL="847725" lvl="3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Bring a newly created process into main memory</a:t>
            </a:r>
            <a:endParaRPr/>
          </a:p>
          <a:p>
            <a:pPr marL="847725" lvl="3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Or bring in a previously suspended process. </a:t>
            </a:r>
            <a:endParaRPr/>
          </a:p>
          <a:p>
            <a:pPr marL="619125" lvl="3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7252253" cy="30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7044" y="1303020"/>
            <a:ext cx="7644956" cy="485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9702" y="6217920"/>
            <a:ext cx="757245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4"/>
          <p:cNvSpPr txBox="1"/>
          <p:nvPr/>
        </p:nvSpPr>
        <p:spPr>
          <a:xfrm>
            <a:off x="9662160" y="6292631"/>
            <a:ext cx="1442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Ref.2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/>
        </p:nvSpPr>
        <p:spPr>
          <a:xfrm>
            <a:off x="253298" y="-60960"/>
            <a:ext cx="11098927" cy="652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Running to Ready/Suspend: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allocation expires OR a higher-priority process on the Blocked/Suspend queue gets unblocked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 to Blocked/Suspend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No ready processes available OR currently running process or a ready process about to dispatch requires more main memory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Blocked/Suspend to Blocked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A process in the (Blocked/Suspend) queue is having higher priority over the processes in the (Ready/Suspend) queue and OS assumes unblocking event will occur soon.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Blocked/Suspend to Ready/Suspend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event for which it has been waiting occurs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Ready/Suspend to Ready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there is no ready process in main memory OR a process in the Ready/Suspend state has higher priority than the processes in the Ready state.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Ready to Ready/Suspend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Normally, not preferred. Needed to free up a sufficiently large block of main memory. Might also suspend a lower-priority ready process rather than a higher priority blocked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to Ready/Suspend</a:t>
            </a:r>
            <a:r>
              <a:rPr lang="en-US" sz="2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Insufficient room in main memory for a new process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897067" y="336441"/>
            <a:ext cx="7704137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INTERPROCESS COMMUNICATION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body" idx="1"/>
          </p:nvPr>
        </p:nvSpPr>
        <p:spPr>
          <a:xfrm>
            <a:off x="1169605" y="1021279"/>
            <a:ext cx="9456353" cy="501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Types of Processes: </a:t>
            </a:r>
            <a:r>
              <a:rPr lang="en-US" sz="1850" i="1"/>
              <a:t>I</a:t>
            </a:r>
            <a:r>
              <a:rPr lang="en-US" sz="1850" b="1" i="1"/>
              <a:t>ndependent</a:t>
            </a:r>
            <a:r>
              <a:rPr lang="en-US" sz="1850" b="1"/>
              <a:t> </a:t>
            </a:r>
            <a:r>
              <a:rPr lang="en-US" sz="1850"/>
              <a:t>or </a:t>
            </a:r>
            <a:r>
              <a:rPr lang="en-US" sz="1850" b="1" i="1"/>
              <a:t>Cooperating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1850" b="1" i="1"/>
              <a:t>Cooperating:  </a:t>
            </a:r>
            <a:r>
              <a:rPr lang="en-US" sz="1850"/>
              <a:t>It can affect or be affected by the other processes and share data with other process</a:t>
            </a:r>
            <a:endParaRPr sz="1850" b="1" i="1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Need for cooperating processes: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Modularity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Convenience	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Computation speedup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Information sharing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Cooperating processes need </a:t>
            </a:r>
            <a:r>
              <a:rPr lang="en-US" sz="1850" b="1"/>
              <a:t>Interprocess Communication </a:t>
            </a:r>
            <a:r>
              <a:rPr lang="en-US" sz="1850"/>
              <a:t>(</a:t>
            </a:r>
            <a:r>
              <a:rPr lang="en-US" sz="1850" b="1"/>
              <a:t>IPC</a:t>
            </a:r>
            <a:r>
              <a:rPr lang="en-US" sz="1850"/>
              <a:t>)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None/>
            </a:pPr>
            <a:r>
              <a:rPr lang="en-US"/>
              <a:t>Why Cooperation?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lang="en-US" b="1"/>
              <a:t>Information sharing</a:t>
            </a:r>
            <a:r>
              <a:rPr lang="en-US"/>
              <a:t>: Several users may be interested in the same information 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lang="en-US" b="1"/>
              <a:t>Computation speedup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lang="en-US" b="1"/>
              <a:t>Modularity: </a:t>
            </a:r>
            <a:r>
              <a:rPr lang="en-US"/>
              <a:t>dividing the system functions into separate processes or threads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lang="en-US" b="1"/>
              <a:t>Convenience</a:t>
            </a:r>
            <a:endParaRPr/>
          </a:p>
          <a:p>
            <a:pPr marL="685800" lvl="1" indent="-12287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endParaRPr sz="166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8" descr="3_1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652" y="2410690"/>
            <a:ext cx="6100762" cy="347750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/>
          <p:nvPr/>
        </p:nvSpPr>
        <p:spPr>
          <a:xfrm>
            <a:off x="2458339" y="1998023"/>
            <a:ext cx="63722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a) Message passing  (b) shared memory </a:t>
            </a: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2157351" y="154379"/>
            <a:ext cx="60960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1111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•"/>
            </a:pPr>
            <a:r>
              <a:rPr lang="en-US"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IPC Mechanisms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lang="en-US" sz="16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lang="en-US" sz="16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passing</a:t>
            </a:r>
            <a:endParaRPr/>
          </a:p>
          <a:p>
            <a:pPr marL="6858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lang="en-US" sz="16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2861954" y="6062533"/>
            <a:ext cx="6282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systems implement both shared memory and message passing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>
            <a:spLocks noGrp="1"/>
          </p:cNvSpPr>
          <p:nvPr>
            <p:ph type="body" idx="1"/>
          </p:nvPr>
        </p:nvSpPr>
        <p:spPr>
          <a:xfrm>
            <a:off x="1297200" y="756947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SHARED MEMORY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process reserves an area in the RAM that is accessible by another process.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Advantage: Fast access- similar to regular reading and writing in the memory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Disadvantage: Needs process synchronization</a:t>
            </a:r>
            <a:endParaRPr/>
          </a:p>
        </p:txBody>
      </p:sp>
      <p:pic>
        <p:nvPicPr>
          <p:cNvPr id="505" name="Google Shape;505;p65"/>
          <p:cNvPicPr preferRelativeResize="0"/>
          <p:nvPr/>
        </p:nvPicPr>
        <p:blipFill rotWithShape="1">
          <a:blip r:embed="rId3">
            <a:alphaModFix/>
          </a:blip>
          <a:srcRect l="69953" t="20075" r="1099" b="11174"/>
          <a:stretch/>
        </p:blipFill>
        <p:spPr>
          <a:xfrm>
            <a:off x="8823366" y="2529443"/>
            <a:ext cx="1923803" cy="288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>
            <a:spLocks noGrp="1"/>
          </p:cNvSpPr>
          <p:nvPr>
            <p:ph type="title"/>
          </p:nvPr>
        </p:nvSpPr>
        <p:spPr>
          <a:xfrm>
            <a:off x="1451579" y="11474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Problems with Shared memory: </a:t>
            </a:r>
            <a:r>
              <a:rPr lang="en-US" sz="12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/>
            </a:r>
            <a:br>
              <a:rPr lang="en-US" sz="12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/>
          </a:p>
        </p:txBody>
      </p:sp>
      <p:sp>
        <p:nvSpPr>
          <p:cNvPr id="523" name="Google Shape;523;p68"/>
          <p:cNvSpPr txBox="1">
            <a:spLocks noGrp="1"/>
          </p:cNvSpPr>
          <p:nvPr>
            <p:ph type="body" idx="1"/>
          </p:nvPr>
        </p:nvSpPr>
        <p:spPr>
          <a:xfrm>
            <a:off x="619125" y="2072882"/>
            <a:ext cx="8782050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Normally, OS tries to prevent one process from accessing another process’s memory. 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Shared memory requires to remove this restriction. 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Processes are also responsible for ensuring that they are not writing to the same location, simultaneously.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	Producer –Consumer Problem Example: A web server produces HTML files and images, which are consumed by the client browser.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Solution: A shared buffer that can be filled by the producer and emptied by the consumer</a:t>
            </a:r>
            <a:endParaRPr/>
          </a:p>
          <a:p>
            <a:pPr marL="182880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>
            <a:spLocks noGrp="1"/>
          </p:cNvSpPr>
          <p:nvPr>
            <p:ph type="title"/>
          </p:nvPr>
        </p:nvSpPr>
        <p:spPr>
          <a:xfrm>
            <a:off x="1349375" y="771527"/>
            <a:ext cx="79375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Gill Sans"/>
              <a:buNone/>
            </a:pPr>
            <a:r>
              <a:rPr lang="en-US" sz="2880"/>
              <a:t>SHARED MEMORY: PRODUCER-CONSUMER PROBLEM</a:t>
            </a:r>
            <a:endParaRPr/>
          </a:p>
        </p:txBody>
      </p:sp>
      <p:sp>
        <p:nvSpPr>
          <p:cNvPr id="529" name="Google Shape;529;p39"/>
          <p:cNvSpPr txBox="1">
            <a:spLocks noGrp="1"/>
          </p:cNvSpPr>
          <p:nvPr>
            <p:ph type="body" idx="1"/>
          </p:nvPr>
        </p:nvSpPr>
        <p:spPr>
          <a:xfrm>
            <a:off x="1157287" y="2140333"/>
            <a:ext cx="9408477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A producer process produces information which is consumed by a consumer process.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Both share a common buffer which can be of two types: </a:t>
            </a:r>
            <a:endParaRPr/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unbounded-buffer </a:t>
            </a:r>
            <a:r>
              <a:rPr lang="en-US" dirty="0" smtClean="0"/>
              <a:t>places no practical limit on the size of the buffer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bounded-buffer </a:t>
            </a:r>
            <a:r>
              <a:rPr lang="en-US" smtClean="0"/>
              <a:t>assumes that there is a fixed buffer size</a:t>
            </a:r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>
            <a:spLocks noGrp="1"/>
          </p:cNvSpPr>
          <p:nvPr>
            <p:ph type="title"/>
          </p:nvPr>
        </p:nvSpPr>
        <p:spPr>
          <a:xfrm>
            <a:off x="2237390" y="195788"/>
            <a:ext cx="8074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Gill Sans"/>
              <a:buNone/>
            </a:pPr>
            <a:r>
              <a:rPr lang="en-US" sz="2520" b="1"/>
              <a:t>SOLUTION WITH BOUNDED-BUFFER</a:t>
            </a:r>
            <a:endParaRPr/>
          </a:p>
        </p:txBody>
      </p:sp>
      <p:pic>
        <p:nvPicPr>
          <p:cNvPr id="535" name="Google Shape;5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29946"/>
            <a:ext cx="5748198" cy="272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778746"/>
            <a:ext cx="3165407" cy="4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8198" y="3810875"/>
            <a:ext cx="6443802" cy="314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4364" y="878588"/>
            <a:ext cx="3409809" cy="301063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0"/>
          <p:cNvSpPr txBox="1"/>
          <p:nvPr/>
        </p:nvSpPr>
        <p:spPr>
          <a:xfrm>
            <a:off x="811924" y="3079254"/>
            <a:ext cx="103500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Producer 	 		                                     Consumer															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3393264" y="6617267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3.13 and 3.14 from Ref.1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Define PROCESS?</a:t>
            </a:r>
            <a:endParaRPr/>
          </a:p>
        </p:txBody>
      </p:sp>
      <p:sp>
        <p:nvSpPr>
          <p:cNvPr id="279" name="Google Shape;279;p4"/>
          <p:cNvSpPr txBox="1">
            <a:spLocks noGrp="1"/>
          </p:cNvSpPr>
          <p:nvPr>
            <p:ph type="body" idx="1"/>
          </p:nvPr>
        </p:nvSpPr>
        <p:spPr>
          <a:xfrm>
            <a:off x="1451580" y="2015733"/>
            <a:ext cx="9247952" cy="20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 It is an instance or a portion of a program which is getting executed in the processor at the moment 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Executing a process means executing instructions in a sequence.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Each process has a current state, and a set of system resources acquired by it </a:t>
            </a:r>
            <a:endParaRPr sz="204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title"/>
          </p:nvPr>
        </p:nvSpPr>
        <p:spPr>
          <a:xfrm>
            <a:off x="1524618" y="967144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ill Sans"/>
              <a:buNone/>
            </a:pPr>
            <a:r>
              <a:rPr lang="en-US" sz="2500"/>
              <a:t>MESSAGE PASSING</a:t>
            </a:r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body" idx="1"/>
          </p:nvPr>
        </p:nvSpPr>
        <p:spPr>
          <a:xfrm>
            <a:off x="1526956" y="1958482"/>
            <a:ext cx="9698092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shared memory is created in the kernel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System calls used for operations: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US"/>
              <a:t>(</a:t>
            </a:r>
            <a:r>
              <a:rPr lang="en-US" i="1"/>
              <a:t>message</a:t>
            </a:r>
            <a:r>
              <a:rPr lang="en-US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lang="en-US"/>
              <a:t>(</a:t>
            </a:r>
            <a:r>
              <a:rPr lang="en-US" i="1"/>
              <a:t>message</a:t>
            </a:r>
            <a:r>
              <a:rPr lang="en-US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send should have a corresponding receive: Process Cooperation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endParaRPr sz="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i="1"/>
              <a:t>Message</a:t>
            </a:r>
            <a:r>
              <a:rPr lang="en-US"/>
              <a:t> can be of either fixed or variable size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Processes need to establish a </a:t>
            </a:r>
            <a:r>
              <a:rPr lang="en-US" b="1" i="1"/>
              <a:t>communication</a:t>
            </a:r>
            <a:r>
              <a:rPr lang="en-US" b="1"/>
              <a:t> </a:t>
            </a:r>
            <a:r>
              <a:rPr lang="en-US" b="1" i="1"/>
              <a:t>link</a:t>
            </a:r>
            <a:r>
              <a:rPr lang="en-US" b="1"/>
              <a:t> </a:t>
            </a:r>
            <a:r>
              <a:rPr lang="en-US"/>
              <a:t>between them and use provided operations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call requires marshalling and de-marshalling of information.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passing is useful for exchanging smaller amounts of data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41"/>
          <p:cNvPicPr preferRelativeResize="0"/>
          <p:nvPr/>
        </p:nvPicPr>
        <p:blipFill rotWithShape="1">
          <a:blip r:embed="rId3">
            <a:alphaModFix/>
          </a:blip>
          <a:srcRect l="68623" t="19849" b="-505"/>
          <a:stretch/>
        </p:blipFill>
        <p:spPr>
          <a:xfrm>
            <a:off x="9678390" y="237506"/>
            <a:ext cx="2086099" cy="376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>
            <a:spLocks noGrp="1"/>
          </p:cNvSpPr>
          <p:nvPr>
            <p:ph type="title"/>
          </p:nvPr>
        </p:nvSpPr>
        <p:spPr>
          <a:xfrm>
            <a:off x="1385394" y="975163"/>
            <a:ext cx="9188012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Gill Sans"/>
              <a:buNone/>
            </a:pPr>
            <a:r>
              <a:rPr lang="en-US" sz="2250"/>
              <a:t>MESSAGE PASSING</a:t>
            </a:r>
            <a:endParaRPr/>
          </a:p>
        </p:txBody>
      </p:sp>
      <p:sp>
        <p:nvSpPr>
          <p:cNvPr id="554" name="Google Shape;554;p42"/>
          <p:cNvSpPr txBox="1">
            <a:spLocks noGrp="1"/>
          </p:cNvSpPr>
          <p:nvPr>
            <p:ph type="body" idx="1"/>
          </p:nvPr>
        </p:nvSpPr>
        <p:spPr>
          <a:xfrm>
            <a:off x="2425701" y="1889400"/>
            <a:ext cx="7694613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endParaRPr sz="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Implementing communication link: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Physical: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Shared memory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Hardware bus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Network</a:t>
            </a:r>
            <a:endParaRPr/>
          </a:p>
          <a:p>
            <a:pPr marL="1143000" lvl="2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Logical: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Direct or indirect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Synchronous or asynchronous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Automatic or explicit buffering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 txBox="1">
            <a:spLocks noGrp="1"/>
          </p:cNvSpPr>
          <p:nvPr>
            <p:ph type="title"/>
          </p:nvPr>
        </p:nvSpPr>
        <p:spPr>
          <a:xfrm>
            <a:off x="1981200" y="1039645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lang="en-US" sz="2880"/>
              <a:t>MESSAGE PASSING : DIRECT COMMUNICATION</a:t>
            </a:r>
            <a:endParaRPr/>
          </a:p>
        </p:txBody>
      </p:sp>
      <p:sp>
        <p:nvSpPr>
          <p:cNvPr id="560" name="Google Shape;560;p43"/>
          <p:cNvSpPr txBox="1">
            <a:spLocks noGrp="1"/>
          </p:cNvSpPr>
          <p:nvPr>
            <p:ph type="body" idx="1"/>
          </p:nvPr>
        </p:nvSpPr>
        <p:spPr>
          <a:xfrm>
            <a:off x="2409826" y="2000083"/>
            <a:ext cx="763587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must  have a name and used in the following manner: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US"/>
              <a:t> (</a:t>
            </a:r>
            <a:r>
              <a:rPr lang="en-US" i="1"/>
              <a:t>P, message</a:t>
            </a:r>
            <a:r>
              <a:rPr lang="en-US"/>
              <a:t>) – send a message to process P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lang="en-US"/>
              <a:t>(</a:t>
            </a:r>
            <a:r>
              <a:rPr lang="en-US" i="1"/>
              <a:t>Q, message</a:t>
            </a:r>
            <a:r>
              <a:rPr lang="en-US"/>
              <a:t>) – receive a message from process Q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Properties of communication link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Links are established automatically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Exactly one link is associated with each pair of communicating processes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Usually the link is bi-directional, but can be made unidirectional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 txBox="1">
            <a:spLocks noGrp="1"/>
          </p:cNvSpPr>
          <p:nvPr>
            <p:ph type="title"/>
          </p:nvPr>
        </p:nvSpPr>
        <p:spPr>
          <a:xfrm>
            <a:off x="1516117" y="1003741"/>
            <a:ext cx="9159766" cy="57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lang="en-US" sz="2880"/>
              <a:t>MESSAGE PASSING : INDIRECT COMMUNICATION</a:t>
            </a:r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body" idx="1"/>
          </p:nvPr>
        </p:nvSpPr>
        <p:spPr>
          <a:xfrm>
            <a:off x="2378075" y="2123256"/>
            <a:ext cx="7391400" cy="41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Processes share a mailbox, also called as ports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mailbox has a unique id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mailboxes()  are used to send or receive Messages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Properties of communication link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Share a common mailbox between processes establishes a link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processes  can share a link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pair of processes may share several communication links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can be unidirectional or bi-directional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>
            <a:spLocks noGrp="1"/>
          </p:cNvSpPr>
          <p:nvPr>
            <p:ph type="body" idx="1"/>
          </p:nvPr>
        </p:nvSpPr>
        <p:spPr>
          <a:xfrm>
            <a:off x="1513490" y="2007419"/>
            <a:ext cx="9690537" cy="40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Procedure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new mailbox (port)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send and receive messages through mailbox 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send(A, message)—Send a message to mailbox A.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receive(A, message)—Receive a message from mailbox A.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destroy a mailbox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 :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i="1"/>
              <a:t>A, B,</a:t>
            </a:r>
            <a:r>
              <a:rPr lang="en-US"/>
              <a:t> and</a:t>
            </a:r>
            <a:r>
              <a:rPr lang="en-US" i="1"/>
              <a:t> C</a:t>
            </a:r>
            <a:r>
              <a:rPr lang="en-US"/>
              <a:t> share a mailbox M1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i="1"/>
              <a:t>A </a:t>
            </a:r>
            <a:r>
              <a:rPr lang="en-US"/>
              <a:t>sends; </a:t>
            </a:r>
            <a:r>
              <a:rPr lang="en-US" i="1"/>
              <a:t>B </a:t>
            </a:r>
            <a:r>
              <a:rPr lang="en-US"/>
              <a:t>and</a:t>
            </a:r>
            <a:r>
              <a:rPr lang="en-US" i="1"/>
              <a:t> C</a:t>
            </a:r>
            <a:r>
              <a:rPr lang="en-US"/>
              <a:t> receive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72" name="Google Shape;572;p45"/>
          <p:cNvSpPr txBox="1"/>
          <p:nvPr/>
        </p:nvSpPr>
        <p:spPr>
          <a:xfrm>
            <a:off x="1516117" y="1003741"/>
            <a:ext cx="9159766" cy="57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Gill Sans"/>
              <a:buNone/>
            </a:pPr>
            <a:r>
              <a:rPr lang="en-US" sz="312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MESSAGE PASSING : INDIRECT COMMUNICATION</a:t>
            </a:r>
            <a:endParaRPr sz="312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160" y="308757"/>
            <a:ext cx="10010899" cy="572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>
            <a:spLocks noGrp="1"/>
          </p:cNvSpPr>
          <p:nvPr>
            <p:ph type="title"/>
          </p:nvPr>
        </p:nvSpPr>
        <p:spPr>
          <a:xfrm>
            <a:off x="1981200" y="859545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/>
              <a:t>CLIENT-SERVER SYSTEMS: Communication</a:t>
            </a:r>
            <a:endParaRPr/>
          </a:p>
        </p:txBody>
      </p:sp>
      <p:sp>
        <p:nvSpPr>
          <p:cNvPr id="585" name="Google Shape;585;p46"/>
          <p:cNvSpPr txBox="1">
            <a:spLocks noGrp="1"/>
          </p:cNvSpPr>
          <p:nvPr>
            <p:ph type="body" idx="1"/>
          </p:nvPr>
        </p:nvSpPr>
        <p:spPr>
          <a:xfrm>
            <a:off x="2413000" y="2053291"/>
            <a:ext cx="67945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Pipes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Remote Method Invocation (Java)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Sockets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Remote Procedure Calls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1981200" y="625360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SOCKETS</a:t>
            </a:r>
            <a:endParaRPr/>
          </a:p>
        </p:txBody>
      </p:sp>
      <p:sp>
        <p:nvSpPr>
          <p:cNvPr id="591" name="Google Shape;591;p47"/>
          <p:cNvSpPr txBox="1">
            <a:spLocks noGrp="1"/>
          </p:cNvSpPr>
          <p:nvPr>
            <p:ph type="body" idx="1"/>
          </p:nvPr>
        </p:nvSpPr>
        <p:spPr>
          <a:xfrm>
            <a:off x="1368866" y="1837285"/>
            <a:ext cx="912046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Sockets:  </a:t>
            </a:r>
            <a:r>
              <a:rPr lang="en-US"/>
              <a:t>an endpoint for communication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 socket for each process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Identiﬁed by an IP address concatenated with a port number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Port no. helps in differentiating applications on a host</a:t>
            </a:r>
            <a:endParaRPr sz="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socket </a:t>
            </a:r>
            <a:r>
              <a:rPr lang="en-US" b="1"/>
              <a:t>121.65.12.8:1428</a:t>
            </a:r>
            <a:r>
              <a:rPr lang="en-US"/>
              <a:t> refers to port </a:t>
            </a:r>
            <a:r>
              <a:rPr lang="en-US" b="1"/>
              <a:t>1428</a:t>
            </a:r>
            <a:r>
              <a:rPr lang="en-US"/>
              <a:t> on host </a:t>
            </a:r>
            <a:r>
              <a:rPr lang="en-US" b="1"/>
              <a:t>121.65.12.8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Port no.s below 1024 are </a:t>
            </a:r>
            <a:r>
              <a:rPr lang="en-US" b="1" i="1"/>
              <a:t>well known </a:t>
            </a:r>
            <a:r>
              <a:rPr lang="en-US" i="1"/>
              <a:t>and</a:t>
            </a:r>
            <a:r>
              <a:rPr lang="en-US" b="1" i="1"/>
              <a:t> </a:t>
            </a:r>
            <a:r>
              <a:rPr lang="en-US"/>
              <a:t>used for standard services</a:t>
            </a:r>
            <a:endParaRPr/>
          </a:p>
          <a:p>
            <a:pPr marL="228600" lvl="0" indent="-177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127.0.0.1 is a Special IP address (</a:t>
            </a:r>
            <a:r>
              <a:rPr lang="en-US" b="1"/>
              <a:t>loopback</a:t>
            </a:r>
            <a:r>
              <a:rPr lang="en-US"/>
              <a:t>) used to refer to the  system on which process is running</a:t>
            </a:r>
            <a:endParaRPr/>
          </a:p>
        </p:txBody>
      </p:sp>
      <p:pic>
        <p:nvPicPr>
          <p:cNvPr id="592" name="Google Shape;59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7464" y="420194"/>
            <a:ext cx="4144536" cy="283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1108845" y="882983"/>
            <a:ext cx="11703482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REMOTE PROCEDURE CALLS</a:t>
            </a:r>
            <a:endParaRPr/>
          </a:p>
        </p:txBody>
      </p:sp>
      <p:sp>
        <p:nvSpPr>
          <p:cNvPr id="598" name="Google Shape;598;p48"/>
          <p:cNvSpPr txBox="1">
            <a:spLocks noGrp="1"/>
          </p:cNvSpPr>
          <p:nvPr>
            <p:ph type="body" idx="1"/>
          </p:nvPr>
        </p:nvSpPr>
        <p:spPr>
          <a:xfrm>
            <a:off x="1553346" y="1852946"/>
            <a:ext cx="9703234" cy="486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calls between processes which are separated by networked systems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Uses ports to differentiate between services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message is sent to a port on the remote system.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message contains an identiﬁer specifying the function to execute and the parameters to pass to that function.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 is executed and output is sent back in a separate message.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allows a client to invoke a procedure on a remote host and gives an illusion of calling  the procedure locally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982720" y="382259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PIPES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body" idx="1"/>
          </p:nvPr>
        </p:nvSpPr>
        <p:spPr>
          <a:xfrm>
            <a:off x="1400232" y="1406360"/>
            <a:ext cx="9761753" cy="466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Following issues need to be considered while creating pipes: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exists a relationship (i.e., </a:t>
            </a:r>
            <a:r>
              <a:rPr lang="en-US" b="1" i="1"/>
              <a:t>parent-child</a:t>
            </a:r>
            <a:r>
              <a:rPr lang="en-US"/>
              <a:t>) between the communicating processes?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Pipes are going to be used within a machine or over a network?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Unidirectional or bidirectional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communication</a:t>
            </a:r>
            <a:r>
              <a:rPr lang="en-US"/>
              <a:t>?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Half or full-duplex communication?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Ordinary pipes: it is created by a parent process to facilitate communication with its child process. It cannot be accessed from outside the process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Named pipes: it can be accessed without a parent-child relationship.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"/>
          <p:cNvSpPr txBox="1">
            <a:spLocks noGrp="1"/>
          </p:cNvSpPr>
          <p:nvPr>
            <p:ph type="title"/>
          </p:nvPr>
        </p:nvSpPr>
        <p:spPr>
          <a:xfrm>
            <a:off x="3226512" y="1054676"/>
            <a:ext cx="610711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b="1"/>
              <a:t>PROCESS CONCEPT</a:t>
            </a:r>
            <a:endParaRPr/>
          </a:p>
        </p:txBody>
      </p:sp>
      <p:sp>
        <p:nvSpPr>
          <p:cNvPr id="285" name="Google Shape;285;p5"/>
          <p:cNvSpPr txBox="1">
            <a:spLocks noGrp="1"/>
          </p:cNvSpPr>
          <p:nvPr>
            <p:ph type="body" idx="1"/>
          </p:nvPr>
        </p:nvSpPr>
        <p:spPr>
          <a:xfrm>
            <a:off x="903890" y="1572959"/>
            <a:ext cx="10878207" cy="550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Types of systems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Batch system: Where computational tasks are completed by processors in the form of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Jobs.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Time-shared systems: Processor is shared among applications.	</a:t>
            </a: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i="1"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can also be termed as </a:t>
            </a:r>
            <a:r>
              <a:rPr lang="en-US" sz="1800" b="1" i="1">
                <a:latin typeface="Arial"/>
                <a:ea typeface="Arial"/>
                <a:cs typeface="Arial"/>
                <a:sym typeface="Arial"/>
              </a:rPr>
              <a:t>job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is not a process.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is a passive entity, for example a ﬁle with a list of instructions stored on disk.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Whereas, a process is an active part of a process.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counter specifies the next instruction to execute and a set of associated resources.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When an executable ﬁle is loaded into RAM, the program becomes a process.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>
            <a:spLocks noGrp="1"/>
          </p:cNvSpPr>
          <p:nvPr>
            <p:ph type="title"/>
          </p:nvPr>
        </p:nvSpPr>
        <p:spPr>
          <a:xfrm>
            <a:off x="1808605" y="801300"/>
            <a:ext cx="825505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ORDINARY PIPES</a:t>
            </a:r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body" idx="1"/>
          </p:nvPr>
        </p:nvSpPr>
        <p:spPr>
          <a:xfrm>
            <a:off x="1261241" y="1814944"/>
            <a:ext cx="9175532" cy="4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Producer writes to one end (the </a:t>
            </a:r>
            <a:r>
              <a:rPr lang="en-US" b="1"/>
              <a:t>write-end </a:t>
            </a:r>
            <a:r>
              <a:rPr lang="en-US"/>
              <a:t>of the pipe)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Consumer reads from the other end (the </a:t>
            </a:r>
            <a:r>
              <a:rPr lang="en-US" b="1"/>
              <a:t>read-end</a:t>
            </a:r>
            <a:r>
              <a:rPr lang="en-US" i="1"/>
              <a:t> </a:t>
            </a:r>
            <a:r>
              <a:rPr lang="en-US"/>
              <a:t>of the pipe)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Unidirectional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parent-child relationship is mandatory between communicating processes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Windows, these  are called </a:t>
            </a:r>
            <a:r>
              <a:rPr lang="en-US" b="1"/>
              <a:t>anonymous pipes</a:t>
            </a:r>
            <a:endParaRPr/>
          </a:p>
        </p:txBody>
      </p:sp>
      <p:pic>
        <p:nvPicPr>
          <p:cNvPr id="611" name="Google Shape;61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571" y="4301359"/>
            <a:ext cx="6950125" cy="21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0"/>
          <p:cNvSpPr txBox="1"/>
          <p:nvPr/>
        </p:nvSpPr>
        <p:spPr>
          <a:xfrm>
            <a:off x="2818093" y="6411632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3.24 from Ref.1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>
            <a:spLocks noGrp="1"/>
          </p:cNvSpPr>
          <p:nvPr>
            <p:ph type="title"/>
          </p:nvPr>
        </p:nvSpPr>
        <p:spPr>
          <a:xfrm>
            <a:off x="1165802" y="293537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NAMED PIPES</a:t>
            </a:r>
            <a:endParaRPr/>
          </a:p>
        </p:txBody>
      </p:sp>
      <p:sp>
        <p:nvSpPr>
          <p:cNvPr id="618" name="Google Shape;618;p51"/>
          <p:cNvSpPr txBox="1">
            <a:spLocks noGrp="1"/>
          </p:cNvSpPr>
          <p:nvPr>
            <p:ph type="body" idx="1"/>
          </p:nvPr>
        </p:nvSpPr>
        <p:spPr>
          <a:xfrm>
            <a:off x="938152" y="1021280"/>
            <a:ext cx="10699666" cy="552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Better than ordinary pipes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Bidirectional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Parent-child relationship is not necessary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Many processes can use it for communication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Available with both Windows systems and UNIX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Continue to exist after communicating processes have finished.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Named pipes are referred to as FIFOs in UNIX systems.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A FIFO is created with the mkfifo() system call and manipulated with the ordinary open(), read(), write(), and close() system calls.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UNIX use only half-duplex transmission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Intermachine communication needs sockets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Named pipes on Windows systems provide full-duplex communication and the communicating processes may reside on either the same or different machines.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Only byte-oriented data transmitted across a UNIX FIFO, whereas Windows systems allow either byte- or message-oriented data.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24" name="Google Shape;624;p7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25" name="Google Shape;62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656" y="653143"/>
            <a:ext cx="10248405" cy="521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548" y="0"/>
            <a:ext cx="8383979" cy="66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 txBox="1"/>
          <p:nvPr/>
        </p:nvSpPr>
        <p:spPr>
          <a:xfrm>
            <a:off x="3226513" y="311723"/>
            <a:ext cx="8744770" cy="550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in 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consists of following sections in the memory: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code or instructions, also called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section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counter and registers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maintain current activities of a process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temporary data of a process.</a:t>
            </a:r>
            <a:endParaRPr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 local variables, function arguments or return addresses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section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global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allocated dynamically during run time is stored in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33" y="1551939"/>
            <a:ext cx="23907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650240" y="5075158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process in memory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3.1 in Ref.1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>
            <a:spLocks noGrp="1"/>
          </p:cNvSpPr>
          <p:nvPr>
            <p:ph type="title"/>
          </p:nvPr>
        </p:nvSpPr>
        <p:spPr>
          <a:xfrm>
            <a:off x="2726827" y="83230"/>
            <a:ext cx="6251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STATES OF A PROCESS</a:t>
            </a:r>
            <a:endParaRPr/>
          </a:p>
        </p:txBody>
      </p:sp>
      <p:sp>
        <p:nvSpPr>
          <p:cNvPr id="298" name="Google Shape;298;p7"/>
          <p:cNvSpPr txBox="1">
            <a:spLocks noGrp="1"/>
          </p:cNvSpPr>
          <p:nvPr>
            <p:ph type="body" idx="1"/>
          </p:nvPr>
        </p:nvSpPr>
        <p:spPr>
          <a:xfrm>
            <a:off x="109759" y="550045"/>
            <a:ext cx="10621303" cy="454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During execution, a process is in one of the mentioned states</a:t>
            </a:r>
            <a:r>
              <a:rPr lang="en-US" sz="2400" b="1"/>
              <a:t>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New</a:t>
            </a:r>
            <a:r>
              <a:rPr lang="en-US" sz="2000"/>
              <a:t>:  When a process is being created.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Waiting</a:t>
            </a:r>
            <a:r>
              <a:rPr lang="en-US" sz="2000"/>
              <a:t>:  When the process is waiting for some I/O resource or an event to occur like getting input from keyboard, a message from another process, to  access disk storage or an another process to finish a task,  and so on.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Ready</a:t>
            </a:r>
            <a:r>
              <a:rPr lang="en-US" sz="2000"/>
              <a:t>:  The process is in queue having all the required resources and waiting to get a processor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Running</a:t>
            </a:r>
            <a:r>
              <a:rPr lang="en-US" sz="2000"/>
              <a:t>:  When CPU is executing process instructions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Terminated</a:t>
            </a:r>
            <a:r>
              <a:rPr lang="en-US" sz="2000"/>
              <a:t>: When process finishes execution of all its instructions</a:t>
            </a:r>
            <a:endParaRPr/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8827" y="4231256"/>
            <a:ext cx="6421821" cy="25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>
            <a:spLocks noGrp="1"/>
          </p:cNvSpPr>
          <p:nvPr>
            <p:ph type="title"/>
          </p:nvPr>
        </p:nvSpPr>
        <p:spPr>
          <a:xfrm>
            <a:off x="691181" y="465138"/>
            <a:ext cx="96642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WHAT IS A PROCESS CONTROL BLOCK (PCB)</a:t>
            </a:r>
            <a:endParaRPr/>
          </a:p>
        </p:txBody>
      </p:sp>
      <p:sp>
        <p:nvSpPr>
          <p:cNvPr id="305" name="Google Shape;305;p8"/>
          <p:cNvSpPr txBox="1">
            <a:spLocks noGrp="1"/>
          </p:cNvSpPr>
          <p:nvPr>
            <p:ph type="body" idx="1"/>
          </p:nvPr>
        </p:nvSpPr>
        <p:spPr>
          <a:xfrm>
            <a:off x="422642" y="1970469"/>
            <a:ext cx="8481848" cy="477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has a </a:t>
            </a:r>
            <a:r>
              <a:rPr lang="en-US" b="1"/>
              <a:t>PCB </a:t>
            </a:r>
            <a:r>
              <a:rPr lang="en-US"/>
              <a:t>or a </a:t>
            </a:r>
            <a:r>
              <a:rPr lang="en-US" b="1"/>
              <a:t>Task Control Block.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can be uniquely identified by a no. of parameters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execution can be interrupted and later resumed</a:t>
            </a: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stores process specific information, like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State: State of a process can be ready, waiting, running, etc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Program counter:  It stores location of next instruction to execute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CPU scheduling: it provides relative priorities of process and pointers to queue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CPU registers: It stores information/ data associated with process</a:t>
            </a:r>
            <a:endParaRPr/>
          </a:p>
        </p:txBody>
      </p:sp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4686" y="317881"/>
            <a:ext cx="2731135" cy="62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"/>
          <p:cNvSpPr txBox="1"/>
          <p:nvPr/>
        </p:nvSpPr>
        <p:spPr>
          <a:xfrm>
            <a:off x="8718818" y="6514037"/>
            <a:ext cx="6101080" cy="3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3.1 from Ref.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title"/>
          </p:nvPr>
        </p:nvSpPr>
        <p:spPr>
          <a:xfrm>
            <a:off x="342900" y="183930"/>
            <a:ext cx="668782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US" b="1"/>
              <a:t>PROCESS CONTROL BLOCK (CONTD</a:t>
            </a:r>
            <a:r>
              <a:rPr lang="en-US" b="1" cap="none"/>
              <a:t>.)</a:t>
            </a:r>
            <a:endParaRPr b="1"/>
          </a:p>
        </p:txBody>
      </p:sp>
      <p:sp>
        <p:nvSpPr>
          <p:cNvPr id="314" name="Google Shape;314;p9"/>
          <p:cNvSpPr txBox="1">
            <a:spLocks noGrp="1"/>
          </p:cNvSpPr>
          <p:nvPr>
            <p:ph type="body" idx="2"/>
          </p:nvPr>
        </p:nvSpPr>
        <p:spPr>
          <a:xfrm>
            <a:off x="-116753" y="1114374"/>
            <a:ext cx="10868836" cy="38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Memory-management information:  Size of memory and starting address allocated to the process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Usage/Accounting information: CPU utilization, turn around time, etc</a:t>
            </a:r>
            <a:endParaRPr sz="200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I/O status: resources or devices allocated to a process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Identifier: Each process has a unique id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Memory pointers:  It stores the address of the program code and data related to process</a:t>
            </a:r>
            <a:endParaRPr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Priority: Priority of a process compared to other</a:t>
            </a:r>
            <a:endParaRPr/>
          </a:p>
          <a:p>
            <a:pPr marL="742950" lvl="1" indent="-1714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2775</Words>
  <PresentationFormat>Custom</PresentationFormat>
  <Paragraphs>367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Gill Sans</vt:lpstr>
      <vt:lpstr>Helvetica Neue</vt:lpstr>
      <vt:lpstr>Verdana</vt:lpstr>
      <vt:lpstr>Courier New</vt:lpstr>
      <vt:lpstr>Times New Roman</vt:lpstr>
      <vt:lpstr>Bookman Old Style</vt:lpstr>
      <vt:lpstr>Noto Sans Symbols</vt:lpstr>
      <vt:lpstr>Calibri</vt:lpstr>
      <vt:lpstr>Twentieth Century</vt:lpstr>
      <vt:lpstr>Gallery</vt:lpstr>
      <vt:lpstr>Droplet</vt:lpstr>
      <vt:lpstr>Microsoft Office Word Document</vt:lpstr>
      <vt:lpstr>PROCESS CONCEPT</vt:lpstr>
      <vt:lpstr>WHY WE NEED OPERATING SYSTEMS</vt:lpstr>
      <vt:lpstr>WHAT DOES OS MANAGES?</vt:lpstr>
      <vt:lpstr>Define PROCESS?</vt:lpstr>
      <vt:lpstr>PROCESS CONCEPT</vt:lpstr>
      <vt:lpstr>Slide 6</vt:lpstr>
      <vt:lpstr>STATES OF A PROCESS</vt:lpstr>
      <vt:lpstr>WHAT IS A PROCESS CONTROL BLOCK (PCB)</vt:lpstr>
      <vt:lpstr>PROCESS CONTROL BLOCK (CONTD.)</vt:lpstr>
      <vt:lpstr>TRACE AND DISPATCHER</vt:lpstr>
      <vt:lpstr>SWITCHING Between PROCESSES</vt:lpstr>
      <vt:lpstr>Slide 12</vt:lpstr>
      <vt:lpstr>THREADS</vt:lpstr>
      <vt:lpstr>PROCESS SCHEDULING</vt:lpstr>
      <vt:lpstr>PROCESS SCHEDULING</vt:lpstr>
      <vt:lpstr>READY QUEUE AND VARIOUS I/O DEVICE QUEUES</vt:lpstr>
      <vt:lpstr>QUEUEING DIAGRAM</vt:lpstr>
      <vt:lpstr>SCHEDULERS</vt:lpstr>
      <vt:lpstr>Slide 19</vt:lpstr>
      <vt:lpstr>CONTEXT SWITCH</vt:lpstr>
      <vt:lpstr>OPERATIONS ON PROCESSES</vt:lpstr>
      <vt:lpstr>TWO-STATE DIAGRAM</vt:lpstr>
      <vt:lpstr>REASONS FOR PROCESS CREATION</vt:lpstr>
      <vt:lpstr>PROCESS CREATION</vt:lpstr>
      <vt:lpstr>PROCESS CREATION</vt:lpstr>
      <vt:lpstr>CREATING PROCESS IN UNIX</vt:lpstr>
      <vt:lpstr>C PROGRAM FORKING SEPARATE PROCESS</vt:lpstr>
      <vt:lpstr>PROCESS TERMINATION</vt:lpstr>
      <vt:lpstr>PROCESS TERMINATION</vt:lpstr>
      <vt:lpstr>FIVE-STATE DIAGRAM</vt:lpstr>
      <vt:lpstr>SUSPENDED PROCESSES</vt:lpstr>
      <vt:lpstr>Slide 32</vt:lpstr>
      <vt:lpstr>Slide 33</vt:lpstr>
      <vt:lpstr>INTERPROCESS COMMUNICATION</vt:lpstr>
      <vt:lpstr>Slide 35</vt:lpstr>
      <vt:lpstr>Slide 36</vt:lpstr>
      <vt:lpstr>Problems with Shared memory:  </vt:lpstr>
      <vt:lpstr>SHARED MEMORY: PRODUCER-CONSUMER PROBLEM</vt:lpstr>
      <vt:lpstr>SOLUTION WITH BOUNDED-BUFFER</vt:lpstr>
      <vt:lpstr>MESSAGE PASSING</vt:lpstr>
      <vt:lpstr>MESSAGE PASSING</vt:lpstr>
      <vt:lpstr>MESSAGE PASSING : DIRECT COMMUNICATION</vt:lpstr>
      <vt:lpstr>MESSAGE PASSING : INDIRECT COMMUNICATION</vt:lpstr>
      <vt:lpstr>Slide 44</vt:lpstr>
      <vt:lpstr>Slide 45</vt:lpstr>
      <vt:lpstr>CLIENT-SERVER SYSTEMS: Communication</vt:lpstr>
      <vt:lpstr>SOCKETS</vt:lpstr>
      <vt:lpstr>REMOTE PROCEDURE CALLS</vt:lpstr>
      <vt:lpstr>PIPES</vt:lpstr>
      <vt:lpstr>ORDINARY PIPES</vt:lpstr>
      <vt:lpstr>NAMED PIPES</vt:lpstr>
      <vt:lpstr>Slide 52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CONCEPT</dc:title>
  <dc:creator>shilpa b</dc:creator>
  <cp:lastModifiedBy>anubhuti.mohindra</cp:lastModifiedBy>
  <cp:revision>2</cp:revision>
  <dcterms:created xsi:type="dcterms:W3CDTF">2020-08-11T11:45:02Z</dcterms:created>
  <dcterms:modified xsi:type="dcterms:W3CDTF">2022-08-29T05:09:47Z</dcterms:modified>
</cp:coreProperties>
</file>